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8803600" cy="32405638"/>
  <p:notesSz cx="6858000" cy="9144000"/>
  <p:defaultTextStyle>
    <a:defPPr>
      <a:defRPr lang="de-DE"/>
    </a:defPPr>
    <a:lvl1pPr algn="l" defTabSz="174783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1747838" indent="-1290638" algn="l" defTabSz="174783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3497263" indent="-2582863" algn="l" defTabSz="174783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5245100" indent="-3873500" algn="l" defTabSz="174783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6994525" indent="-5165725" algn="l" defTabSz="174783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00"/>
    <a:srgbClr val="F9B200"/>
    <a:srgbClr val="007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5" d="100"/>
          <a:sy n="25" d="100"/>
        </p:scale>
        <p:origin x="-162" y="-72"/>
      </p:cViewPr>
      <p:guideLst>
        <p:guide orient="horz" pos="10206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7486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8C14248-22F6-464C-BA4C-F5D6EA43A481}" type="datetime1">
              <a:rPr lang="de-DE"/>
              <a:pPr/>
              <a:t>06.11.2012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7486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012AE12-1D86-4570-AACD-42A7A412B74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21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7486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6BECB7A-7C9F-40EA-B2E8-E5D6F0A04A29}" type="datetime1">
              <a:rPr lang="de-DE"/>
              <a:pPr/>
              <a:t>06.11.2012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905000" y="685800"/>
            <a:ext cx="304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74863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EFC4194-9A5B-4998-9530-6D5BEFF8456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4420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image" Target="../media/image5.emf"/><Relationship Id="rId9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5" descr="BMBF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19"/>
          <a:stretch>
            <a:fillRect/>
          </a:stretch>
        </p:blipFill>
        <p:spPr bwMode="auto">
          <a:xfrm>
            <a:off x="623888" y="654050"/>
            <a:ext cx="3265487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 6" descr="LAMA_Logo_rgb_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1038" y="1425575"/>
            <a:ext cx="1073308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 userDrawn="1"/>
        </p:nvSpPr>
        <p:spPr>
          <a:xfrm>
            <a:off x="14576425" y="31027688"/>
            <a:ext cx="13531850" cy="1184275"/>
          </a:xfrm>
          <a:prstGeom prst="rect">
            <a:avLst/>
          </a:prstGeom>
          <a:noFill/>
        </p:spPr>
        <p:txBody>
          <a:bodyPr lIns="76572" tIns="38286" rIns="76572" bIns="38286">
            <a:spAutoFit/>
          </a:bodyPr>
          <a:lstStyle>
            <a:lvl1pPr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r>
              <a:rPr lang="de-DE" sz="4800" b="1">
                <a:solidFill>
                  <a:schemeClr val="bg1"/>
                </a:solidFill>
                <a:ea typeface="MS PGothic" pitchFamily="34" charset="-128"/>
              </a:rPr>
              <a:t>www.sustainable-landmanagement.net</a:t>
            </a:r>
          </a:p>
          <a:p>
            <a:endParaRPr lang="de-DE" sz="2400" b="1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6" name="Bild 12" descr="120420_UFZ_GLUES_Postervorlage_800x900_Modul-Balken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28430538"/>
            <a:ext cx="25563513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5" y="1299668"/>
            <a:ext cx="3044824" cy="120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9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5" descr="BMBF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19"/>
          <a:stretch>
            <a:fillRect/>
          </a:stretch>
        </p:blipFill>
        <p:spPr bwMode="auto">
          <a:xfrm>
            <a:off x="623888" y="654050"/>
            <a:ext cx="3265487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 6" descr="LAMA_Logo_rgb_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1038" y="1425575"/>
            <a:ext cx="1073308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 userDrawn="1"/>
        </p:nvSpPr>
        <p:spPr>
          <a:xfrm>
            <a:off x="14576425" y="31027688"/>
            <a:ext cx="13531850" cy="1184275"/>
          </a:xfrm>
          <a:prstGeom prst="rect">
            <a:avLst/>
          </a:prstGeom>
          <a:noFill/>
        </p:spPr>
        <p:txBody>
          <a:bodyPr lIns="76572" tIns="38286" rIns="76572" bIns="38286">
            <a:spAutoFit/>
          </a:bodyPr>
          <a:lstStyle>
            <a:lvl1pPr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r>
              <a:rPr lang="de-DE" sz="4800" b="1">
                <a:solidFill>
                  <a:schemeClr val="bg1"/>
                </a:solidFill>
                <a:ea typeface="MS PGothic" pitchFamily="34" charset="-128"/>
              </a:rPr>
              <a:t>www.sustainable-landmanagement.net</a:t>
            </a:r>
          </a:p>
          <a:p>
            <a:endParaRPr lang="de-DE" sz="2400" b="1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6" name="Bild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5" y="1299668"/>
            <a:ext cx="3044824" cy="120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02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5" descr="BMBF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19"/>
          <a:stretch>
            <a:fillRect/>
          </a:stretch>
        </p:blipFill>
        <p:spPr bwMode="auto">
          <a:xfrm>
            <a:off x="623888" y="654050"/>
            <a:ext cx="3265487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 6" descr="LAMA_Logo_rgb_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1038" y="1425575"/>
            <a:ext cx="1073308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4332288"/>
            <a:ext cx="2032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>
          <a:xfrm>
            <a:off x="21394738" y="28459113"/>
            <a:ext cx="5080000" cy="731837"/>
          </a:xfrm>
          <a:prstGeom prst="rect">
            <a:avLst/>
          </a:prstGeom>
        </p:spPr>
        <p:txBody>
          <a:bodyPr/>
          <a:lstStyle>
            <a:lvl1pPr marL="179388" indent="-179388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1900"/>
              </a:lnSpc>
              <a:buSzPct val="100000"/>
              <a:buFont typeface="Arial" pitchFamily="34" charset="0"/>
              <a:buBlip>
                <a:blip r:embed="rId5"/>
              </a:buBlip>
            </a:pPr>
            <a:r>
              <a:rPr lang="de-DE" sz="1400" b="1">
                <a:solidFill>
                  <a:schemeClr val="bg1"/>
                </a:solidFill>
              </a:rPr>
              <a:t>Contact details</a:t>
            </a:r>
            <a:r>
              <a:rPr lang="de-DE" sz="1400">
                <a:solidFill>
                  <a:schemeClr val="bg1"/>
                </a:solidFill>
              </a:rPr>
              <a:t/>
            </a:r>
            <a:br>
              <a:rPr lang="de-DE" sz="1400">
                <a:solidFill>
                  <a:schemeClr val="bg1"/>
                </a:solidFill>
              </a:rPr>
            </a:br>
            <a:r>
              <a:rPr lang="de-DE" sz="1400">
                <a:solidFill>
                  <a:schemeClr val="bg1"/>
                </a:solidFill>
              </a:rPr>
              <a:t>More information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21394738" y="29176663"/>
            <a:ext cx="5080000" cy="731837"/>
          </a:xfrm>
          <a:prstGeom prst="rect">
            <a:avLst/>
          </a:prstGeom>
        </p:spPr>
        <p:txBody>
          <a:bodyPr/>
          <a:lstStyle>
            <a:lvl1pPr marL="179388" indent="-179388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1900"/>
              </a:lnSpc>
              <a:buSzPct val="100000"/>
              <a:buFont typeface="Arial" pitchFamily="34" charset="0"/>
              <a:buBlip>
                <a:blip r:embed="rId5"/>
              </a:buBlip>
            </a:pPr>
            <a:r>
              <a:rPr lang="de-DE" sz="1400" b="1">
                <a:solidFill>
                  <a:schemeClr val="bg1"/>
                </a:solidFill>
              </a:rPr>
              <a:t>Contact details</a:t>
            </a:r>
            <a:r>
              <a:rPr lang="de-DE" sz="1400">
                <a:solidFill>
                  <a:schemeClr val="bg1"/>
                </a:solidFill>
              </a:rPr>
              <a:t/>
            </a:r>
            <a:br>
              <a:rPr lang="de-DE" sz="1400">
                <a:solidFill>
                  <a:schemeClr val="bg1"/>
                </a:solidFill>
              </a:rPr>
            </a:br>
            <a:r>
              <a:rPr lang="de-DE" sz="1400">
                <a:solidFill>
                  <a:schemeClr val="bg1"/>
                </a:solidFill>
              </a:rPr>
              <a:t>More information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1533525" y="4046538"/>
            <a:ext cx="12728575" cy="2084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5200"/>
              </a:lnSpc>
            </a:pPr>
            <a:r>
              <a:rPr lang="de-DE" sz="4000" b="1">
                <a:solidFill>
                  <a:srgbClr val="007C95"/>
                </a:solidFill>
                <a:latin typeface="Calibri" pitchFamily="34" charset="0"/>
                <a:cs typeface="Calibri" pitchFamily="34" charset="0"/>
              </a:rPr>
              <a:t>HEADLINE (CAPITAL LETTERS)</a:t>
            </a:r>
          </a:p>
          <a:p>
            <a:pPr>
              <a:lnSpc>
                <a:spcPts val="5200"/>
              </a:lnSpc>
            </a:pPr>
            <a:r>
              <a:rPr lang="de-DE" sz="4000" b="1">
                <a:solidFill>
                  <a:srgbClr val="007C95"/>
                </a:solidFill>
                <a:latin typeface="Calibri" pitchFamily="34" charset="0"/>
                <a:cs typeface="Calibri" pitchFamily="34" charset="0"/>
              </a:rPr>
              <a:t>40 PT. </a:t>
            </a:r>
          </a:p>
          <a:p>
            <a:pPr>
              <a:lnSpc>
                <a:spcPts val="5200"/>
              </a:lnSpc>
            </a:pPr>
            <a:r>
              <a:rPr lang="de-DE" sz="4000" b="1">
                <a:solidFill>
                  <a:srgbClr val="007C95"/>
                </a:solidFill>
                <a:latin typeface="Calibri" pitchFamily="34" charset="0"/>
                <a:cs typeface="Calibri" pitchFamily="34" charset="0"/>
              </a:rPr>
              <a:t>LINE DISTANCE 52 PT.</a:t>
            </a:r>
          </a:p>
        </p:txBody>
      </p:sp>
      <p:pic>
        <p:nvPicPr>
          <p:cNvPr id="9" name="Bild 16" descr="120420_UFZ_GLUES_Postervorlage_800x900_Modul-Balken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28430538"/>
            <a:ext cx="25563513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 userDrawn="1"/>
        </p:nvSpPr>
        <p:spPr>
          <a:xfrm>
            <a:off x="14576425" y="31027688"/>
            <a:ext cx="13531850" cy="1184275"/>
          </a:xfrm>
          <a:prstGeom prst="rect">
            <a:avLst/>
          </a:prstGeom>
          <a:noFill/>
        </p:spPr>
        <p:txBody>
          <a:bodyPr lIns="76572" tIns="38286" rIns="76572" bIns="38286">
            <a:spAutoFit/>
          </a:bodyPr>
          <a:lstStyle>
            <a:lvl1pPr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r>
              <a:rPr lang="de-DE" sz="4800" b="1">
                <a:solidFill>
                  <a:schemeClr val="bg1"/>
                </a:solidFill>
                <a:ea typeface="MS PGothic" pitchFamily="34" charset="-128"/>
              </a:rPr>
              <a:t>www.sustainable-landmanagement.net</a:t>
            </a:r>
          </a:p>
          <a:p>
            <a:endParaRPr lang="de-DE" sz="24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 userDrawn="1"/>
        </p:nvSpPr>
        <p:spPr>
          <a:xfrm>
            <a:off x="14566900" y="28611513"/>
            <a:ext cx="5740400" cy="1296987"/>
          </a:xfrm>
          <a:prstGeom prst="rect">
            <a:avLst/>
          </a:prstGeom>
        </p:spPr>
        <p:txBody>
          <a:bodyPr/>
          <a:lstStyle>
            <a:lvl1pPr marL="179388" indent="-179388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1900"/>
              </a:lnSpc>
              <a:buSzPct val="100000"/>
              <a:buFont typeface="Arial" pitchFamily="34" charset="0"/>
              <a:buBlip>
                <a:blip r:embed="rId5"/>
              </a:buBlip>
            </a:pPr>
            <a:r>
              <a:rPr lang="de-DE" sz="1400" b="1">
                <a:solidFill>
                  <a:schemeClr val="bg1"/>
                </a:solidFill>
              </a:rPr>
              <a:t>Contact details</a:t>
            </a:r>
            <a:r>
              <a:rPr lang="de-DE" sz="1400">
                <a:solidFill>
                  <a:schemeClr val="bg1"/>
                </a:solidFill>
              </a:rPr>
              <a:t/>
            </a:r>
            <a:br>
              <a:rPr lang="de-DE" sz="1400">
                <a:solidFill>
                  <a:schemeClr val="bg1"/>
                </a:solidFill>
              </a:rPr>
            </a:br>
            <a:r>
              <a:rPr lang="de-DE" sz="1400">
                <a:solidFill>
                  <a:schemeClr val="bg1"/>
                </a:solidFill>
              </a:rPr>
              <a:t>More information</a:t>
            </a:r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>
          <a:xfrm>
            <a:off x="20942300" y="28617863"/>
            <a:ext cx="5905500" cy="1290637"/>
          </a:xfrm>
          <a:prstGeom prst="rect">
            <a:avLst/>
          </a:prstGeom>
        </p:spPr>
        <p:txBody>
          <a:bodyPr/>
          <a:lstStyle>
            <a:lvl1pPr marL="179388" indent="-179388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1900"/>
              </a:lnSpc>
              <a:buSzPct val="100000"/>
              <a:buFont typeface="Arial" pitchFamily="34" charset="0"/>
              <a:buBlip>
                <a:blip r:embed="rId5"/>
              </a:buBlip>
            </a:pPr>
            <a:r>
              <a:rPr lang="de-DE" sz="1400" b="1">
                <a:solidFill>
                  <a:schemeClr val="bg1"/>
                </a:solidFill>
              </a:rPr>
              <a:t>Contact details</a:t>
            </a:r>
            <a:r>
              <a:rPr lang="de-DE" sz="1400">
                <a:solidFill>
                  <a:schemeClr val="bg1"/>
                </a:solidFill>
              </a:rPr>
              <a:t/>
            </a:r>
            <a:br>
              <a:rPr lang="de-DE" sz="1400">
                <a:solidFill>
                  <a:schemeClr val="bg1"/>
                </a:solidFill>
              </a:rPr>
            </a:br>
            <a:r>
              <a:rPr lang="de-DE" sz="1400">
                <a:solidFill>
                  <a:schemeClr val="bg1"/>
                </a:solidFill>
              </a:rPr>
              <a:t>More information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1563688" y="31002288"/>
            <a:ext cx="12363450" cy="1216025"/>
          </a:xfrm>
          <a:prstGeom prst="rect">
            <a:avLst/>
          </a:prstGeom>
          <a:noFill/>
        </p:spPr>
        <p:txBody>
          <a:bodyPr lIns="76572" tIns="38286" rIns="76572" bIns="38286">
            <a:spAutoFit/>
          </a:bodyPr>
          <a:lstStyle>
            <a:lvl1pPr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r>
              <a:rPr lang="de-DE" sz="5000" b="1">
                <a:solidFill>
                  <a:schemeClr val="bg1"/>
                </a:solidFill>
                <a:ea typeface="MS PGothic" pitchFamily="34" charset="-128"/>
              </a:rPr>
              <a:t>2. Homepage</a:t>
            </a:r>
          </a:p>
          <a:p>
            <a:endParaRPr lang="de-DE" sz="24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 userDrawn="1"/>
        </p:nvSpPr>
        <p:spPr>
          <a:xfrm>
            <a:off x="1238250" y="7358063"/>
            <a:ext cx="11634788" cy="1057275"/>
          </a:xfrm>
          <a:prstGeom prst="rect">
            <a:avLst/>
          </a:prstGeom>
        </p:spPr>
        <p:txBody>
          <a:bodyPr lIns="76572" tIns="38286" rIns="76572" bIns="38286"/>
          <a:lstStyle>
            <a:lvl1pPr marL="300038" indent="-300038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7"/>
              </a:buBlip>
            </a:pPr>
            <a:r>
              <a:rPr lang="de-DE" sz="3000" b="1">
                <a:solidFill>
                  <a:srgbClr val="007C95"/>
                </a:solidFill>
              </a:rPr>
              <a:t>Headline 30 Pt. </a:t>
            </a:r>
            <a:br>
              <a:rPr lang="de-DE" sz="3000" b="1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Line Distance 36 Pt.</a:t>
            </a: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>
          <a:xfrm>
            <a:off x="1238250" y="8880475"/>
            <a:ext cx="11634788" cy="18027650"/>
          </a:xfrm>
          <a:prstGeom prst="rect">
            <a:avLst/>
          </a:prstGeom>
        </p:spPr>
        <p:txBody>
          <a:bodyPr lIns="76572" tIns="38286" rIns="76572" bIns="38286"/>
          <a:lstStyle>
            <a:lvl1pPr marL="300038" indent="-300038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8"/>
              </a:buBlip>
            </a:pPr>
            <a:r>
              <a:rPr lang="de-DE" sz="3000" b="1">
                <a:solidFill>
                  <a:srgbClr val="007C95"/>
                </a:solidFill>
              </a:rPr>
              <a:t>Target 14</a:t>
            </a:r>
            <a:r>
              <a:rPr lang="de-DE" sz="3000">
                <a:solidFill>
                  <a:srgbClr val="007C95"/>
                </a:solidFill>
              </a:rPr>
              <a:t/>
            </a:r>
            <a:br>
              <a:rPr lang="de-DE" sz="3000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restore by 2020 ecosystems that provide essential services, including services </a:t>
            </a:r>
            <a:br>
              <a:rPr lang="de-DE" sz="3000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related to water, and contribute to health, livelihoods and well-being, </a:t>
            </a:r>
            <a:br>
              <a:rPr lang="de-DE" sz="3000">
                <a:solidFill>
                  <a:srgbClr val="007C95"/>
                </a:solidFill>
              </a:rPr>
            </a:br>
            <a:endParaRPr lang="de-DE" sz="3000">
              <a:solidFill>
                <a:srgbClr val="007C95"/>
              </a:solidFill>
            </a:endParaRPr>
          </a:p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8"/>
              </a:buBlip>
            </a:pPr>
            <a:r>
              <a:rPr lang="de-DE" sz="3000" b="1">
                <a:solidFill>
                  <a:srgbClr val="007C95"/>
                </a:solidFill>
              </a:rPr>
              <a:t>Target 15</a:t>
            </a:r>
            <a:r>
              <a:rPr lang="de-DE" sz="3000">
                <a:solidFill>
                  <a:srgbClr val="007C95"/>
                </a:solidFill>
              </a:rPr>
              <a:t/>
            </a:r>
            <a:br>
              <a:rPr lang="de-DE" sz="3000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restore at least 15 % of degraded ecosystems by 2020, </a:t>
            </a:r>
          </a:p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8"/>
              </a:buBlip>
            </a:pPr>
            <a:endParaRPr lang="de-DE" sz="3000">
              <a:solidFill>
                <a:srgbClr val="007C95"/>
              </a:solidFill>
            </a:endParaRPr>
          </a:p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8"/>
              </a:buBlip>
            </a:pPr>
            <a:r>
              <a:rPr lang="de-DE" sz="3000" b="1">
                <a:solidFill>
                  <a:srgbClr val="007C95"/>
                </a:solidFill>
              </a:rPr>
              <a:t>Target 7</a:t>
            </a:r>
            <a:r>
              <a:rPr lang="de-DE" sz="3000">
                <a:solidFill>
                  <a:srgbClr val="007C95"/>
                </a:solidFill>
              </a:rPr>
              <a:t/>
            </a:r>
            <a:br>
              <a:rPr lang="de-DE" sz="3000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by 2020 areas under agriculture, aquaculture and forestry are managed sustainably, </a:t>
            </a:r>
            <a:br>
              <a:rPr lang="de-DE" sz="3000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ensuring conservation of biodiversity.</a:t>
            </a:r>
          </a:p>
        </p:txBody>
      </p:sp>
      <p:sp>
        <p:nvSpPr>
          <p:cNvPr id="16" name="Rectangle 3"/>
          <p:cNvSpPr txBox="1">
            <a:spLocks noChangeArrowheads="1"/>
          </p:cNvSpPr>
          <p:nvPr userDrawn="1"/>
        </p:nvSpPr>
        <p:spPr>
          <a:xfrm>
            <a:off x="14262100" y="7358063"/>
            <a:ext cx="11860213" cy="19550062"/>
          </a:xfrm>
          <a:prstGeom prst="rect">
            <a:avLst/>
          </a:prstGeom>
        </p:spPr>
        <p:txBody>
          <a:bodyPr lIns="76572" tIns="38286" rIns="76572" bIns="38286"/>
          <a:lstStyle>
            <a:lvl1pPr marL="300038" indent="-300038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8"/>
              </a:buBlip>
            </a:pPr>
            <a:r>
              <a:rPr lang="de-DE" sz="2400" b="1">
                <a:solidFill>
                  <a:srgbClr val="007C95"/>
                </a:solidFill>
              </a:rPr>
              <a:t>SuMaRiO (Sustainable Management of River Oases along the Tarim </a:t>
            </a:r>
            <a:br>
              <a:rPr lang="de-DE" sz="2400" b="1">
                <a:solidFill>
                  <a:srgbClr val="007C95"/>
                </a:solidFill>
              </a:rPr>
            </a:br>
            <a:r>
              <a:rPr lang="de-DE" sz="2400" b="1">
                <a:solidFill>
                  <a:srgbClr val="007C95"/>
                </a:solidFill>
              </a:rPr>
              <a:t>River | China)</a:t>
            </a:r>
            <a:br>
              <a:rPr lang="de-DE" sz="2400" b="1">
                <a:solidFill>
                  <a:srgbClr val="007C95"/>
                </a:solidFill>
              </a:rPr>
            </a:br>
            <a:r>
              <a:rPr lang="de-DE" sz="2400">
                <a:solidFill>
                  <a:srgbClr val="000000"/>
                </a:solidFill>
              </a:rPr>
              <a:t>The overarching goal of SMaRiO is to support oasis management along the Tarim </a:t>
            </a:r>
            <a:br>
              <a:rPr lang="de-DE" sz="2400">
                <a:solidFill>
                  <a:srgbClr val="000000"/>
                </a:solidFill>
              </a:rPr>
            </a:br>
            <a:r>
              <a:rPr lang="de-DE" sz="3000">
                <a:solidFill>
                  <a:srgbClr val="000000"/>
                </a:solidFill>
              </a:rPr>
              <a:t>River</a:t>
            </a:r>
            <a:r>
              <a:rPr lang="de-DE" sz="2400">
                <a:solidFill>
                  <a:srgbClr val="000000"/>
                </a:solidFill>
              </a:rPr>
              <a:t> in the Northwest of China under conditions of climatic and societal changes. </a:t>
            </a:r>
            <a:br>
              <a:rPr lang="de-DE" sz="2400">
                <a:solidFill>
                  <a:srgbClr val="000000"/>
                </a:solidFill>
              </a:rPr>
            </a:br>
            <a:r>
              <a:rPr lang="de-DE" sz="2400">
                <a:solidFill>
                  <a:srgbClr val="000000"/>
                </a:solidFill>
              </a:rPr>
              <a:t>The contribution to the aspect of restoration is the research on suitable irrigation </a:t>
            </a:r>
            <a:br>
              <a:rPr lang="de-DE" sz="2400">
                <a:solidFill>
                  <a:srgbClr val="000000"/>
                </a:solidFill>
              </a:rPr>
            </a:br>
            <a:r>
              <a:rPr lang="de-DE" sz="2400">
                <a:solidFill>
                  <a:srgbClr val="000000"/>
                </a:solidFill>
              </a:rPr>
              <a:t>methods for soils under the pressure of salinity and to investigate the possibilities </a:t>
            </a:r>
            <a:br>
              <a:rPr lang="de-DE" sz="2400">
                <a:solidFill>
                  <a:srgbClr val="000000"/>
                </a:solidFill>
              </a:rPr>
            </a:br>
            <a:r>
              <a:rPr lang="de-DE" sz="2400">
                <a:solidFill>
                  <a:srgbClr val="000000"/>
                </a:solidFill>
              </a:rPr>
              <a:t>of replanting saline soils with endemic crop plants.</a:t>
            </a:r>
            <a:r>
              <a:rPr lang="de-DE" sz="2400"/>
              <a:t> </a:t>
            </a:r>
            <a:br>
              <a:rPr lang="de-DE" sz="2400"/>
            </a:br>
            <a:r>
              <a:rPr lang="de-DE" sz="2400">
                <a:solidFill>
                  <a:srgbClr val="007C95"/>
                </a:solidFill>
              </a:rPr>
              <a:t>Further information: www.sustainable-landmanagement.net (Module A, Regional Projects, SuMaRiO)</a:t>
            </a:r>
          </a:p>
          <a:p>
            <a:pPr>
              <a:lnSpc>
                <a:spcPts val="3000"/>
              </a:lnSpc>
              <a:buSzPct val="100000"/>
              <a:buFont typeface="Arial" pitchFamily="34" charset="0"/>
              <a:buBlip>
                <a:blip r:embed="rId8"/>
              </a:buBlip>
            </a:pPr>
            <a:endParaRPr lang="de-DE" sz="2400" b="1">
              <a:solidFill>
                <a:srgbClr val="007C95"/>
              </a:solidFill>
            </a:endParaRPr>
          </a:p>
        </p:txBody>
      </p:sp>
      <p:pic>
        <p:nvPicPr>
          <p:cNvPr id="17" name="Bild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5" y="1299668"/>
            <a:ext cx="3044824" cy="120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45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6921500"/>
            <a:ext cx="28803600" cy="25484138"/>
          </a:xfrm>
          <a:prstGeom prst="rect">
            <a:avLst/>
          </a:prstGeom>
          <a:solidFill>
            <a:srgbClr val="F9B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572" tIns="38286" rIns="76572" bIns="38286" anchor="ctr"/>
          <a:lstStyle/>
          <a:p>
            <a:pPr algn="ctr" defTabSz="382859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0" y="3225800"/>
            <a:ext cx="28803600" cy="3695700"/>
          </a:xfrm>
          <a:prstGeom prst="rect">
            <a:avLst/>
          </a:prstGeom>
          <a:solidFill>
            <a:srgbClr val="006F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572" tIns="38286" rIns="76572" bIns="38286" anchor="ctr"/>
          <a:lstStyle/>
          <a:p>
            <a:pPr algn="ctr" defTabSz="382588"/>
            <a:r>
              <a:rPr lang="de-DE">
                <a:solidFill>
                  <a:srgbClr val="FFFFFF"/>
                </a:solidFill>
                <a:ea typeface="ヒラギノ角ゴ Pro W3" charset="-128"/>
              </a:rPr>
              <a:t> </a:t>
            </a:r>
          </a:p>
        </p:txBody>
      </p:sp>
      <p:sp>
        <p:nvSpPr>
          <p:cNvPr id="9" name="Rechteck 8"/>
          <p:cNvSpPr/>
          <p:nvPr/>
        </p:nvSpPr>
        <p:spPr>
          <a:xfrm>
            <a:off x="808038" y="3656013"/>
            <a:ext cx="27189112" cy="284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572" tIns="38286" rIns="76572" bIns="38286" anchor="ctr"/>
          <a:lstStyle/>
          <a:p>
            <a:pPr algn="ctr" defTabSz="382588"/>
            <a:r>
              <a:rPr lang="de-DE">
                <a:solidFill>
                  <a:srgbClr val="FFFFFF"/>
                </a:solidFill>
                <a:ea typeface="ヒラギノ角ゴ Pro W3" charset="-128"/>
              </a:rPr>
              <a:t>        </a:t>
            </a:r>
          </a:p>
        </p:txBody>
      </p:sp>
      <p:sp>
        <p:nvSpPr>
          <p:cNvPr id="7" name="Rechteck 6"/>
          <p:cNvSpPr/>
          <p:nvPr/>
        </p:nvSpPr>
        <p:spPr>
          <a:xfrm>
            <a:off x="808038" y="6921500"/>
            <a:ext cx="27189112" cy="2354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572" tIns="38286" rIns="76572" bIns="38286" anchor="ctr"/>
          <a:lstStyle/>
          <a:p>
            <a:pPr algn="ctr" defTabSz="382588"/>
            <a:r>
              <a:rPr lang="de-DE">
                <a:solidFill>
                  <a:srgbClr val="FFFFFF"/>
                </a:solidFill>
                <a:ea typeface="ヒラギノ角ゴ Pro W3" charset="-128"/>
              </a:rPr>
              <a:t>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xStyles>
    <p:titleStyle>
      <a:lvl1pPr algn="ctr" defTabSz="1747838" rtl="0" eaLnBrk="1" fontAlgn="base" hangingPunct="1">
        <a:spcBef>
          <a:spcPct val="0"/>
        </a:spcBef>
        <a:spcAft>
          <a:spcPct val="0"/>
        </a:spcAft>
        <a:defRPr sz="168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1747838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1747838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1747838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1747838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1747838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1747838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1747838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1747838" rtl="0" eaLnBrk="1" fontAlgn="base" hangingPunct="1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1311275" indent="-1311275" algn="l" defTabSz="174783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2840038" indent="-1092200" algn="l" defTabSz="174783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4370388" indent="-873125" algn="l" defTabSz="174783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6119813" indent="-873125" algn="l" defTabSz="174783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7867650" indent="-873125" algn="l" defTabSz="174783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76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9617483" indent="-874317" algn="l" defTabSz="1748634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6116" indent="-874317" algn="l" defTabSz="1748634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4749" indent="-874317" algn="l" defTabSz="1748634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3382" indent="-874317" algn="l" defTabSz="1748634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74863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34" algn="l" defTabSz="174863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266" algn="l" defTabSz="174863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5900" algn="l" defTabSz="174863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533" algn="l" defTabSz="174863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166" algn="l" defTabSz="174863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799" algn="l" defTabSz="174863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432" algn="l" defTabSz="174863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065" algn="l" defTabSz="174863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533525" y="4046538"/>
            <a:ext cx="12728575" cy="2084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5200"/>
              </a:lnSpc>
            </a:pPr>
            <a:r>
              <a:rPr lang="de-DE" sz="4000" b="1">
                <a:solidFill>
                  <a:srgbClr val="007C95"/>
                </a:solidFill>
                <a:latin typeface="Calibri" pitchFamily="34" charset="0"/>
                <a:cs typeface="Calibri" pitchFamily="34" charset="0"/>
              </a:rPr>
              <a:t>HEADLINE (CAPITAL LETTERS)</a:t>
            </a:r>
          </a:p>
          <a:p>
            <a:pPr>
              <a:lnSpc>
                <a:spcPts val="5200"/>
              </a:lnSpc>
            </a:pPr>
            <a:r>
              <a:rPr lang="de-DE" sz="4000" b="1">
                <a:solidFill>
                  <a:srgbClr val="007C95"/>
                </a:solidFill>
                <a:latin typeface="Calibri" pitchFamily="34" charset="0"/>
                <a:cs typeface="Calibri" pitchFamily="34" charset="0"/>
              </a:rPr>
              <a:t>40 PT. </a:t>
            </a:r>
          </a:p>
          <a:p>
            <a:pPr>
              <a:lnSpc>
                <a:spcPts val="5200"/>
              </a:lnSpc>
            </a:pPr>
            <a:r>
              <a:rPr lang="de-DE" sz="4000" b="1">
                <a:solidFill>
                  <a:srgbClr val="007C95"/>
                </a:solidFill>
                <a:latin typeface="Calibri" pitchFamily="34" charset="0"/>
                <a:cs typeface="Calibri" pitchFamily="34" charset="0"/>
              </a:rPr>
              <a:t>LINE DISTANCE 52 PT.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1238250" y="7358063"/>
            <a:ext cx="116347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572" tIns="38286" rIns="76572" bIns="38286"/>
          <a:lstStyle>
            <a:lvl1pPr marL="300038" indent="-300038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2"/>
              </a:buBlip>
            </a:pPr>
            <a:r>
              <a:rPr lang="de-DE" sz="3000" b="1">
                <a:solidFill>
                  <a:srgbClr val="007C95"/>
                </a:solidFill>
              </a:rPr>
              <a:t>Headline 30 Pt. </a:t>
            </a:r>
            <a:br>
              <a:rPr lang="de-DE" sz="3000" b="1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Line Distance 36 Pt.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1563688" y="31002288"/>
            <a:ext cx="12363450" cy="1216025"/>
          </a:xfrm>
          <a:prstGeom prst="rect">
            <a:avLst/>
          </a:prstGeom>
          <a:noFill/>
        </p:spPr>
        <p:txBody>
          <a:bodyPr lIns="76572" tIns="38286" rIns="76572" bIns="38286">
            <a:spAutoFit/>
          </a:bodyPr>
          <a:lstStyle>
            <a:lvl1pPr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r>
              <a:rPr lang="de-DE" sz="5000" b="1" dirty="0">
                <a:solidFill>
                  <a:schemeClr val="bg1"/>
                </a:solidFill>
                <a:ea typeface="MS PGothic" pitchFamily="34" charset="-128"/>
              </a:rPr>
              <a:t>2. </a:t>
            </a:r>
            <a:r>
              <a:rPr lang="de-DE" sz="5000" b="1">
                <a:solidFill>
                  <a:schemeClr val="bg1"/>
                </a:solidFill>
                <a:ea typeface="MS PGothic" pitchFamily="34" charset="-128"/>
              </a:rPr>
              <a:t>Homepage</a:t>
            </a:r>
          </a:p>
          <a:p>
            <a:endParaRPr lang="de-DE" sz="24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8197" name="Textfeld 1"/>
          <p:cNvSpPr txBox="1">
            <a:spLocks noChangeArrowheads="1"/>
          </p:cNvSpPr>
          <p:nvPr/>
        </p:nvSpPr>
        <p:spPr bwMode="auto">
          <a:xfrm>
            <a:off x="16646525" y="1905000"/>
            <a:ext cx="185738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15279688" y="4468813"/>
            <a:ext cx="12363450" cy="1216025"/>
          </a:xfrm>
          <a:prstGeom prst="rect">
            <a:avLst/>
          </a:prstGeom>
          <a:noFill/>
        </p:spPr>
        <p:txBody>
          <a:bodyPr lIns="76572" tIns="38286" rIns="76572" bIns="38286">
            <a:spAutoFit/>
          </a:bodyPr>
          <a:lstStyle>
            <a:lvl1pPr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r>
              <a:rPr lang="de-DE" sz="5000" b="1">
                <a:solidFill>
                  <a:schemeClr val="bg1"/>
                </a:solidFill>
                <a:ea typeface="MS PGothic" pitchFamily="34" charset="-128"/>
              </a:rPr>
              <a:t>Logo</a:t>
            </a:r>
          </a:p>
          <a:p>
            <a:endParaRPr lang="de-DE" sz="2400" b="1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8199" name="Rectangle 3"/>
          <p:cNvSpPr txBox="1">
            <a:spLocks noChangeArrowheads="1"/>
          </p:cNvSpPr>
          <p:nvPr/>
        </p:nvSpPr>
        <p:spPr bwMode="auto">
          <a:xfrm>
            <a:off x="1238250" y="8880475"/>
            <a:ext cx="11634788" cy="2013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572" tIns="38286" rIns="76572" bIns="38286"/>
          <a:lstStyle>
            <a:lvl1pPr marL="300038" indent="-300038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2087563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3"/>
              </a:buBlip>
            </a:pPr>
            <a:r>
              <a:rPr lang="de-DE" sz="3000" b="1">
                <a:solidFill>
                  <a:srgbClr val="007C95"/>
                </a:solidFill>
              </a:rPr>
              <a:t>Target 14</a:t>
            </a:r>
            <a:r>
              <a:rPr lang="de-DE" sz="3000">
                <a:solidFill>
                  <a:srgbClr val="007C95"/>
                </a:solidFill>
              </a:rPr>
              <a:t/>
            </a:r>
            <a:br>
              <a:rPr lang="de-DE" sz="3000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restore by 2020 ecosystems that provide essential services, including services </a:t>
            </a:r>
            <a:br>
              <a:rPr lang="de-DE" sz="3000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related to water, and contribute to health, livelihoods and well-being, </a:t>
            </a:r>
            <a:br>
              <a:rPr lang="de-DE" sz="3000">
                <a:solidFill>
                  <a:srgbClr val="007C95"/>
                </a:solidFill>
              </a:rPr>
            </a:br>
            <a:endParaRPr lang="de-DE" sz="3000">
              <a:solidFill>
                <a:srgbClr val="007C95"/>
              </a:solidFill>
            </a:endParaRPr>
          </a:p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3"/>
              </a:buBlip>
            </a:pPr>
            <a:r>
              <a:rPr lang="de-DE" sz="3000" b="1">
                <a:solidFill>
                  <a:srgbClr val="007C95"/>
                </a:solidFill>
              </a:rPr>
              <a:t>Target 15</a:t>
            </a:r>
            <a:r>
              <a:rPr lang="de-DE" sz="3000">
                <a:solidFill>
                  <a:srgbClr val="007C95"/>
                </a:solidFill>
              </a:rPr>
              <a:t/>
            </a:r>
            <a:br>
              <a:rPr lang="de-DE" sz="3000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restore at least 15 % of degraded ecosystems by 2020, </a:t>
            </a:r>
          </a:p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3"/>
              </a:buBlip>
            </a:pPr>
            <a:endParaRPr lang="de-DE" sz="3000">
              <a:solidFill>
                <a:srgbClr val="007C95"/>
              </a:solidFill>
            </a:endParaRPr>
          </a:p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3"/>
              </a:buBlip>
            </a:pPr>
            <a:r>
              <a:rPr lang="de-DE" sz="3000" b="1">
                <a:solidFill>
                  <a:srgbClr val="007C95"/>
                </a:solidFill>
              </a:rPr>
              <a:t>Target 7</a:t>
            </a:r>
            <a:r>
              <a:rPr lang="de-DE" sz="3000">
                <a:solidFill>
                  <a:srgbClr val="007C95"/>
                </a:solidFill>
              </a:rPr>
              <a:t/>
            </a:r>
            <a:br>
              <a:rPr lang="de-DE" sz="3000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by 2020 areas under agriculture, aquaculture and forestry are managed sustainably, </a:t>
            </a:r>
            <a:br>
              <a:rPr lang="de-DE" sz="3000">
                <a:solidFill>
                  <a:srgbClr val="007C95"/>
                </a:solidFill>
              </a:rPr>
            </a:br>
            <a:r>
              <a:rPr lang="de-DE" sz="3000">
                <a:solidFill>
                  <a:srgbClr val="007C95"/>
                </a:solidFill>
              </a:rPr>
              <a:t>ensuring conservation of biodiversity.</a:t>
            </a:r>
          </a:p>
        </p:txBody>
      </p:sp>
      <p:sp>
        <p:nvSpPr>
          <p:cNvPr id="8200" name="Rectangle 3"/>
          <p:cNvSpPr txBox="1">
            <a:spLocks noChangeArrowheads="1"/>
          </p:cNvSpPr>
          <p:nvPr/>
        </p:nvSpPr>
        <p:spPr bwMode="auto">
          <a:xfrm>
            <a:off x="14262100" y="7358063"/>
            <a:ext cx="11860213" cy="2165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572" tIns="38286" rIns="76572" bIns="38286"/>
          <a:lstStyle>
            <a:lvl1pPr marL="300038" indent="-300038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3600"/>
              </a:lnSpc>
              <a:buSzPct val="100000"/>
              <a:buFont typeface="Arial" pitchFamily="34" charset="0"/>
              <a:buBlip>
                <a:blip r:embed="rId3"/>
              </a:buBlip>
            </a:pPr>
            <a:r>
              <a:rPr lang="de-DE" sz="2400" b="1">
                <a:solidFill>
                  <a:srgbClr val="007C95"/>
                </a:solidFill>
              </a:rPr>
              <a:t>SuMaRiO (Sustainable Management of River Oases along the Tarim </a:t>
            </a:r>
            <a:br>
              <a:rPr lang="de-DE" sz="2400" b="1">
                <a:solidFill>
                  <a:srgbClr val="007C95"/>
                </a:solidFill>
              </a:rPr>
            </a:br>
            <a:r>
              <a:rPr lang="de-DE" sz="2400" b="1">
                <a:solidFill>
                  <a:srgbClr val="007C95"/>
                </a:solidFill>
              </a:rPr>
              <a:t>River | China)</a:t>
            </a:r>
            <a:br>
              <a:rPr lang="de-DE" sz="2400" b="1">
                <a:solidFill>
                  <a:srgbClr val="007C95"/>
                </a:solidFill>
              </a:rPr>
            </a:br>
            <a:r>
              <a:rPr lang="de-DE" sz="2400">
                <a:solidFill>
                  <a:srgbClr val="000000"/>
                </a:solidFill>
              </a:rPr>
              <a:t>The overarching goal of SMaRiO is to support oasis management along the Tarim </a:t>
            </a:r>
            <a:br>
              <a:rPr lang="de-DE" sz="2400">
                <a:solidFill>
                  <a:srgbClr val="000000"/>
                </a:solidFill>
              </a:rPr>
            </a:br>
            <a:r>
              <a:rPr lang="de-DE" sz="3000">
                <a:solidFill>
                  <a:srgbClr val="000000"/>
                </a:solidFill>
              </a:rPr>
              <a:t>River</a:t>
            </a:r>
            <a:r>
              <a:rPr lang="de-DE" sz="2400">
                <a:solidFill>
                  <a:srgbClr val="000000"/>
                </a:solidFill>
              </a:rPr>
              <a:t> in the Northwest of China under conditions of climatic and societal changes. </a:t>
            </a:r>
            <a:br>
              <a:rPr lang="de-DE" sz="2400">
                <a:solidFill>
                  <a:srgbClr val="000000"/>
                </a:solidFill>
              </a:rPr>
            </a:br>
            <a:r>
              <a:rPr lang="de-DE" sz="2400">
                <a:solidFill>
                  <a:srgbClr val="000000"/>
                </a:solidFill>
              </a:rPr>
              <a:t>The contribution to the aspect of restoration is the research on suitable irrigation </a:t>
            </a:r>
            <a:br>
              <a:rPr lang="de-DE" sz="2400">
                <a:solidFill>
                  <a:srgbClr val="000000"/>
                </a:solidFill>
              </a:rPr>
            </a:br>
            <a:r>
              <a:rPr lang="de-DE" sz="2400">
                <a:solidFill>
                  <a:srgbClr val="000000"/>
                </a:solidFill>
              </a:rPr>
              <a:t>methods for soils under the pressure of salinity and to investigate the possibilities </a:t>
            </a:r>
            <a:br>
              <a:rPr lang="de-DE" sz="2400">
                <a:solidFill>
                  <a:srgbClr val="000000"/>
                </a:solidFill>
              </a:rPr>
            </a:br>
            <a:r>
              <a:rPr lang="de-DE" sz="2400">
                <a:solidFill>
                  <a:srgbClr val="000000"/>
                </a:solidFill>
              </a:rPr>
              <a:t>of replanting saline soils with endemic crop plants.</a:t>
            </a:r>
            <a:r>
              <a:rPr lang="de-DE" sz="2400"/>
              <a:t> </a:t>
            </a:r>
            <a:br>
              <a:rPr lang="de-DE" sz="2400"/>
            </a:br>
            <a:r>
              <a:rPr lang="de-DE" sz="2400">
                <a:solidFill>
                  <a:srgbClr val="007C95"/>
                </a:solidFill>
              </a:rPr>
              <a:t>Further information: www.sustainable-landmanagement.net (Module A, Regional Projects, SuMaRiO)</a:t>
            </a:r>
          </a:p>
          <a:p>
            <a:pPr>
              <a:lnSpc>
                <a:spcPts val="3000"/>
              </a:lnSpc>
              <a:buSzPct val="100000"/>
              <a:buFont typeface="Arial" pitchFamily="34" charset="0"/>
              <a:buBlip>
                <a:blip r:embed="rId3"/>
              </a:buBlip>
            </a:pPr>
            <a:endParaRPr lang="de-DE" sz="2400" b="1">
              <a:solidFill>
                <a:srgbClr val="007C95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4798675" y="4097338"/>
            <a:ext cx="11107738" cy="2012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748634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15432088" y="4621213"/>
            <a:ext cx="12363450" cy="1216025"/>
          </a:xfrm>
          <a:prstGeom prst="rect">
            <a:avLst/>
          </a:prstGeom>
          <a:noFill/>
        </p:spPr>
        <p:txBody>
          <a:bodyPr lIns="76572" tIns="38286" rIns="76572" bIns="38286">
            <a:spAutoFit/>
          </a:bodyPr>
          <a:lstStyle>
            <a:lvl1pPr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457200"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r>
              <a:rPr lang="de-DE" sz="5000" b="1">
                <a:solidFill>
                  <a:schemeClr val="bg1"/>
                </a:solidFill>
                <a:ea typeface="MS PGothic" pitchFamily="34" charset="-128"/>
              </a:rPr>
              <a:t>Logo</a:t>
            </a:r>
          </a:p>
          <a:p>
            <a:endParaRPr lang="de-DE" sz="2400" b="1">
              <a:solidFill>
                <a:schemeClr val="bg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0423_GLUES_Powerpointvorlage_Poster_800x900_blanko">
  <a:themeElements>
    <a:clrScheme name="Petrol">
      <a:dk1>
        <a:srgbClr val="007C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120423_GLUES_Powerpointvorlage_Poster_800x900_blanko</Template>
  <TotalTime>0</TotalTime>
  <Words>34</Words>
  <Application>Microsoft Office PowerPoint</Application>
  <PresentationFormat>Benutzerdefiniert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120423_GLUES_Powerpointvorlage_Poster_800x900_blanko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Werntze werntze</dc:creator>
  <cp:lastModifiedBy>Monica Jeaneth Diaz Baptista diazbapt</cp:lastModifiedBy>
  <cp:revision>3</cp:revision>
  <dcterms:created xsi:type="dcterms:W3CDTF">2012-04-24T06:57:24Z</dcterms:created>
  <dcterms:modified xsi:type="dcterms:W3CDTF">2012-11-06T11:17:47Z</dcterms:modified>
</cp:coreProperties>
</file>