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8" r:id="rId2"/>
  </p:sldIdLst>
  <p:sldSz cx="30275213" cy="42811700"/>
  <p:notesSz cx="6858000" cy="9144000"/>
  <p:defaultTextStyle>
    <a:defPPr>
      <a:defRPr lang="de-DE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9B200"/>
    <a:srgbClr val="007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18" y="-72"/>
      </p:cViewPr>
      <p:guideLst>
        <p:guide orient="horz" pos="13484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8817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DC1411C-6A75-4C71-AC78-E5BD3B98A73B}" type="datetime1">
              <a:rPr lang="de-DE"/>
              <a:pPr/>
              <a:t>06.11.2012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8817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673E9E1-2592-43A1-A4D5-222343E7B90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688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5.jpeg"/><Relationship Id="rId7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emf"/><Relationship Id="rId9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6" descr="LAMA_Logo_rgb_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400" y="1895475"/>
            <a:ext cx="1331118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 userDrawn="1"/>
        </p:nvSpPr>
        <p:spPr>
          <a:xfrm>
            <a:off x="2249488" y="41130538"/>
            <a:ext cx="21245512" cy="14620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6000" b="1">
                <a:solidFill>
                  <a:schemeClr val="bg1"/>
                </a:solidFill>
                <a:ea typeface="MS PGothic" pitchFamily="34" charset="-128"/>
              </a:rPr>
              <a:t>www.sustainable-landmanagement.net</a:t>
            </a:r>
          </a:p>
          <a:p>
            <a:endParaRPr lang="de-DE" sz="2900" b="1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4" name="Bild 9" descr="BMBF_RG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600075"/>
            <a:ext cx="4678362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1397000"/>
            <a:ext cx="631825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 11" descr="ModulA_Leiste_blanko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7823775"/>
            <a:ext cx="255905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90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 userDrawn="1"/>
        </p:nvSpPr>
        <p:spPr>
          <a:xfrm>
            <a:off x="2266950" y="41140063"/>
            <a:ext cx="22906038" cy="14620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6000" b="1">
                <a:solidFill>
                  <a:schemeClr val="bg1"/>
                </a:solidFill>
                <a:ea typeface="MS PGothic" pitchFamily="34" charset="-128"/>
              </a:rPr>
              <a:t>www.sustainable-landmanagement.net</a:t>
            </a:r>
          </a:p>
          <a:p>
            <a:endParaRPr lang="de-DE" sz="2900" b="1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7" name="Bild 6" descr="BMBF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600075"/>
            <a:ext cx="4678362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1536700"/>
            <a:ext cx="4222750" cy="167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 6" descr="LAMA_Logo_rgb_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8725" y="1795463"/>
            <a:ext cx="14757400" cy="178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29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 userDrawn="1"/>
        </p:nvSpPr>
        <p:spPr>
          <a:xfrm>
            <a:off x="2266950" y="41140063"/>
            <a:ext cx="21137563" cy="14620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 defTabSz="457200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r>
              <a:rPr lang="de-DE" sz="6000" b="1">
                <a:solidFill>
                  <a:schemeClr val="bg1"/>
                </a:solidFill>
                <a:ea typeface="MS PGothic" pitchFamily="34" charset="-128"/>
              </a:rPr>
              <a:t>www.sustainable-landmanagement.net</a:t>
            </a:r>
          </a:p>
          <a:p>
            <a:endParaRPr lang="de-DE" sz="2900" b="1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5" name="Bild 10" descr="ModulA_Leiste_blank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7823775"/>
            <a:ext cx="255905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>
          <a:xfrm>
            <a:off x="15844838" y="37990463"/>
            <a:ext cx="5078412" cy="1233487"/>
          </a:xfrm>
          <a:prstGeom prst="rect">
            <a:avLst/>
          </a:prstGeom>
        </p:spPr>
        <p:txBody>
          <a:bodyPr/>
          <a:lstStyle>
            <a:lvl1pPr marL="179388" indent="-179388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1900"/>
              </a:lnSpc>
              <a:buSzPct val="100000"/>
              <a:buFont typeface="Arial" pitchFamily="34" charset="0"/>
              <a:buBlip>
                <a:blip r:embed="rId3"/>
              </a:buBlip>
            </a:pPr>
            <a:r>
              <a:rPr lang="de-DE" sz="1400" b="1">
                <a:solidFill>
                  <a:schemeClr val="bg1"/>
                </a:solidFill>
              </a:rPr>
              <a:t>Contact details </a:t>
            </a:r>
            <a:r>
              <a:rPr lang="de-DE" sz="1400">
                <a:solidFill>
                  <a:schemeClr val="bg1"/>
                </a:solidFill>
              </a:rPr>
              <a:t/>
            </a:r>
            <a:br>
              <a:rPr lang="de-DE" sz="1400">
                <a:solidFill>
                  <a:schemeClr val="bg1"/>
                </a:solidFill>
              </a:rPr>
            </a:br>
            <a:r>
              <a:rPr lang="de-DE" sz="1400">
                <a:solidFill>
                  <a:schemeClr val="bg1"/>
                </a:solidFill>
              </a:rPr>
              <a:t>More informationen</a:t>
            </a:r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21056600" y="37992050"/>
            <a:ext cx="5078413" cy="1231900"/>
          </a:xfrm>
          <a:prstGeom prst="rect">
            <a:avLst/>
          </a:prstGeom>
        </p:spPr>
        <p:txBody>
          <a:bodyPr/>
          <a:lstStyle>
            <a:lvl1pPr marL="179388" indent="-179388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1900"/>
              </a:lnSpc>
              <a:buSzPct val="100000"/>
              <a:buFont typeface="Arial" pitchFamily="34" charset="0"/>
              <a:buBlip>
                <a:blip r:embed="rId3"/>
              </a:buBlip>
            </a:pPr>
            <a:r>
              <a:rPr lang="de-DE" sz="1400" b="1">
                <a:solidFill>
                  <a:schemeClr val="bg1"/>
                </a:solidFill>
              </a:rPr>
              <a:t>Contact details </a:t>
            </a:r>
            <a:r>
              <a:rPr lang="de-DE" sz="1400">
                <a:solidFill>
                  <a:schemeClr val="bg1"/>
                </a:solidFill>
              </a:rPr>
              <a:t/>
            </a:r>
            <a:br>
              <a:rPr lang="de-DE" sz="1400">
                <a:solidFill>
                  <a:schemeClr val="bg1"/>
                </a:solidFill>
              </a:rPr>
            </a:br>
            <a:r>
              <a:rPr lang="de-DE" sz="1400">
                <a:solidFill>
                  <a:schemeClr val="bg1"/>
                </a:solidFill>
              </a:rPr>
              <a:t>More informationen</a:t>
            </a:r>
          </a:p>
        </p:txBody>
      </p:sp>
      <p:cxnSp>
        <p:nvCxnSpPr>
          <p:cNvPr id="8" name="Gerade Verbindung 7"/>
          <p:cNvCxnSpPr>
            <a:cxnSpLocks noChangeShapeType="1"/>
          </p:cNvCxnSpPr>
          <p:nvPr userDrawn="1"/>
        </p:nvCxnSpPr>
        <p:spPr bwMode="auto">
          <a:xfrm>
            <a:off x="-1778000" y="35814000"/>
            <a:ext cx="343392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hteck 8"/>
          <p:cNvSpPr/>
          <p:nvPr userDrawn="1"/>
        </p:nvSpPr>
        <p:spPr>
          <a:xfrm>
            <a:off x="10360025" y="34364613"/>
            <a:ext cx="9223375" cy="1354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  <a:latin typeface="Calibri" pitchFamily="34" charset="0"/>
              </a:rPr>
              <a:t>Ende der Textspalten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2249488" y="5737225"/>
            <a:ext cx="12728575" cy="2667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6700"/>
              </a:lnSpc>
            </a:pPr>
            <a:r>
              <a:rPr lang="de-DE" sz="55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HEADLINE (CAPITAL LETTERS)</a:t>
            </a:r>
          </a:p>
          <a:p>
            <a:pPr>
              <a:lnSpc>
                <a:spcPts val="6700"/>
              </a:lnSpc>
            </a:pPr>
            <a:r>
              <a:rPr lang="de-DE" sz="55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55 PT. </a:t>
            </a:r>
          </a:p>
          <a:p>
            <a:pPr>
              <a:lnSpc>
                <a:spcPts val="6700"/>
              </a:lnSpc>
            </a:pPr>
            <a:r>
              <a:rPr lang="de-DE" sz="55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LINE DISTANCE 67 PT.</a:t>
            </a:r>
          </a:p>
        </p:txBody>
      </p:sp>
      <p:pic>
        <p:nvPicPr>
          <p:cNvPr id="12" name="Bild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6048375"/>
            <a:ext cx="3016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 noChangeArrowheads="1"/>
          </p:cNvSpPr>
          <p:nvPr userDrawn="1"/>
        </p:nvSpPr>
        <p:spPr>
          <a:xfrm>
            <a:off x="1917700" y="10636250"/>
            <a:ext cx="12230100" cy="1395413"/>
          </a:xfrm>
          <a:prstGeom prst="rect">
            <a:avLst/>
          </a:prstGeom>
        </p:spPr>
        <p:txBody>
          <a:bodyPr/>
          <a:lstStyle>
            <a:lvl1pPr marL="358775" indent="-35877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4400"/>
              </a:lnSpc>
              <a:buSzPct val="100000"/>
              <a:buFontTx/>
              <a:buBlip>
                <a:blip r:embed="rId5"/>
              </a:buBlip>
            </a:pPr>
            <a:r>
              <a:rPr lang="de-DE" sz="3600" b="1">
                <a:solidFill>
                  <a:srgbClr val="007C95"/>
                </a:solidFill>
              </a:rPr>
              <a:t>Headline 36 Pt. </a:t>
            </a:r>
            <a:br>
              <a:rPr lang="de-DE" sz="3600" b="1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Line Distance 44 Pt.</a:t>
            </a:r>
          </a:p>
        </p:txBody>
      </p:sp>
      <p:sp>
        <p:nvSpPr>
          <p:cNvPr id="14" name="Rectangle 3"/>
          <p:cNvSpPr txBox="1">
            <a:spLocks noChangeArrowheads="1"/>
          </p:cNvSpPr>
          <p:nvPr userDrawn="1"/>
        </p:nvSpPr>
        <p:spPr>
          <a:xfrm>
            <a:off x="1917700" y="12255500"/>
            <a:ext cx="12230100" cy="23558500"/>
          </a:xfrm>
          <a:prstGeom prst="rect">
            <a:avLst/>
          </a:prstGeom>
        </p:spPr>
        <p:txBody>
          <a:bodyPr/>
          <a:lstStyle>
            <a:lvl1pPr marL="358775" indent="-35877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4400"/>
              </a:lnSpc>
              <a:buSzPct val="100000"/>
              <a:buFontTx/>
              <a:buBlip>
                <a:blip r:embed="rId6"/>
              </a:buBlip>
            </a:pPr>
            <a:r>
              <a:rPr lang="de-DE" sz="3600" b="1">
                <a:solidFill>
                  <a:srgbClr val="007C95"/>
                </a:solidFill>
              </a:rPr>
              <a:t>Target 14</a:t>
            </a:r>
            <a:r>
              <a:rPr lang="de-DE" sz="3600">
                <a:solidFill>
                  <a:srgbClr val="007C95"/>
                </a:solidFill>
              </a:rPr>
              <a:t/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restore by 2020 ecosystems that provide essential services, including services </a:t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related to water, and contribute to health, livelihoods and well-being, </a:t>
            </a:r>
            <a:br>
              <a:rPr lang="de-DE" sz="3600">
                <a:solidFill>
                  <a:srgbClr val="007C95"/>
                </a:solidFill>
              </a:rPr>
            </a:br>
            <a:endParaRPr lang="de-DE" sz="3600">
              <a:solidFill>
                <a:srgbClr val="007C95"/>
              </a:solidFill>
            </a:endParaRPr>
          </a:p>
          <a:p>
            <a:pPr>
              <a:lnSpc>
                <a:spcPts val="4400"/>
              </a:lnSpc>
              <a:buSzPct val="100000"/>
              <a:buFontTx/>
              <a:buBlip>
                <a:blip r:embed="rId6"/>
              </a:buBlip>
            </a:pPr>
            <a:r>
              <a:rPr lang="de-DE" sz="3600" b="1">
                <a:solidFill>
                  <a:srgbClr val="007C95"/>
                </a:solidFill>
              </a:rPr>
              <a:t>Target 15</a:t>
            </a:r>
            <a:r>
              <a:rPr lang="de-DE" sz="3600">
                <a:solidFill>
                  <a:srgbClr val="007C95"/>
                </a:solidFill>
              </a:rPr>
              <a:t/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restore at least 15 % of degraded ecosystems by 2020, </a:t>
            </a:r>
          </a:p>
          <a:p>
            <a:pPr>
              <a:lnSpc>
                <a:spcPts val="4400"/>
              </a:lnSpc>
              <a:buSzPct val="100000"/>
              <a:buFontTx/>
              <a:buBlip>
                <a:blip r:embed="rId6"/>
              </a:buBlip>
            </a:pPr>
            <a:endParaRPr lang="de-DE" sz="3600">
              <a:solidFill>
                <a:srgbClr val="007C95"/>
              </a:solidFill>
            </a:endParaRPr>
          </a:p>
          <a:p>
            <a:pPr>
              <a:lnSpc>
                <a:spcPts val="4400"/>
              </a:lnSpc>
              <a:buSzPct val="100000"/>
              <a:buFontTx/>
              <a:buBlip>
                <a:blip r:embed="rId6"/>
              </a:buBlip>
            </a:pPr>
            <a:r>
              <a:rPr lang="de-DE" sz="3600" b="1">
                <a:solidFill>
                  <a:srgbClr val="007C95"/>
                </a:solidFill>
              </a:rPr>
              <a:t>Target 7</a:t>
            </a:r>
            <a:r>
              <a:rPr lang="de-DE" sz="3600">
                <a:solidFill>
                  <a:srgbClr val="007C95"/>
                </a:solidFill>
              </a:rPr>
              <a:t/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by 2020 areas under agriculture, aquaculture and forestry are managed sustainably, </a:t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ensuring conservation of biodiversity.</a:t>
            </a: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>
          <a:xfrm>
            <a:off x="15562263" y="10636250"/>
            <a:ext cx="12466637" cy="25177750"/>
          </a:xfrm>
          <a:prstGeom prst="rect">
            <a:avLst/>
          </a:prstGeom>
        </p:spPr>
        <p:txBody>
          <a:bodyPr/>
          <a:lstStyle>
            <a:lvl1pPr marL="358775" indent="-35877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4400"/>
              </a:lnSpc>
              <a:buSzPct val="100000"/>
              <a:buFontTx/>
              <a:buBlip>
                <a:blip r:embed="rId6"/>
              </a:buBlip>
            </a:pPr>
            <a:r>
              <a:rPr lang="de-DE" sz="3600" b="1">
                <a:solidFill>
                  <a:srgbClr val="007C95"/>
                </a:solidFill>
              </a:rPr>
              <a:t>SuMaRiO (Sustainable Management of River Oases </a:t>
            </a:r>
            <a:br>
              <a:rPr lang="de-DE" sz="3600" b="1">
                <a:solidFill>
                  <a:srgbClr val="007C95"/>
                </a:solidFill>
              </a:rPr>
            </a:br>
            <a:r>
              <a:rPr lang="de-DE" sz="3600" b="1">
                <a:solidFill>
                  <a:srgbClr val="007C95"/>
                </a:solidFill>
              </a:rPr>
              <a:t>along the Tarim River | China)</a:t>
            </a:r>
            <a:br>
              <a:rPr lang="de-DE" sz="3600" b="1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0000"/>
                </a:solidFill>
              </a:rPr>
              <a:t>The overarching goal of SuMaRiO is to support oasis management along the Tarim </a:t>
            </a:r>
            <a:br>
              <a:rPr lang="de-DE" sz="3600">
                <a:solidFill>
                  <a:srgbClr val="000000"/>
                </a:solidFill>
              </a:rPr>
            </a:br>
            <a:r>
              <a:rPr lang="de-DE" sz="3600">
                <a:solidFill>
                  <a:srgbClr val="000000"/>
                </a:solidFill>
              </a:rPr>
              <a:t>River in the Northwest of China under conditions of climatic and societal changes. </a:t>
            </a:r>
            <a:br>
              <a:rPr lang="de-DE" sz="3600">
                <a:solidFill>
                  <a:srgbClr val="000000"/>
                </a:solidFill>
              </a:rPr>
            </a:br>
            <a:r>
              <a:rPr lang="de-DE" sz="3600">
                <a:solidFill>
                  <a:srgbClr val="000000"/>
                </a:solidFill>
              </a:rPr>
              <a:t>The contribution to the aspect of restoration is the research on suitable irrigation methods for soils under the pressure of salinity and to investigate the possibilities </a:t>
            </a:r>
            <a:br>
              <a:rPr lang="de-DE" sz="3600">
                <a:solidFill>
                  <a:srgbClr val="000000"/>
                </a:solidFill>
              </a:rPr>
            </a:br>
            <a:r>
              <a:rPr lang="de-DE" sz="3600">
                <a:solidFill>
                  <a:srgbClr val="000000"/>
                </a:solidFill>
              </a:rPr>
              <a:t>of replanting saline soils with endemic crop plants.</a:t>
            </a:r>
            <a:r>
              <a:rPr lang="de-DE" sz="3600"/>
              <a:t> </a:t>
            </a:r>
            <a:br>
              <a:rPr lang="de-DE" sz="3600"/>
            </a:br>
            <a:endParaRPr lang="de-DE" sz="3600"/>
          </a:p>
          <a:p>
            <a:pPr>
              <a:lnSpc>
                <a:spcPts val="4400"/>
              </a:lnSpc>
              <a:buSzPct val="100000"/>
              <a:buFontTx/>
              <a:buBlip>
                <a:blip r:embed="rId6"/>
              </a:buBlip>
            </a:pPr>
            <a:r>
              <a:rPr lang="de-DE" sz="3600">
                <a:solidFill>
                  <a:srgbClr val="007C95"/>
                </a:solidFill>
              </a:rPr>
              <a:t>Further information: </a:t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www.sustainable-landmanagement.net (Module A, Regional Projects, SuMaRiO)</a:t>
            </a:r>
          </a:p>
          <a:p>
            <a:pPr>
              <a:lnSpc>
                <a:spcPts val="4400"/>
              </a:lnSpc>
              <a:buSzPct val="100000"/>
              <a:buFontTx/>
              <a:buBlip>
                <a:blip r:embed="rId6"/>
              </a:buBlip>
            </a:pPr>
            <a:endParaRPr lang="de-DE" sz="3600" b="1">
              <a:solidFill>
                <a:srgbClr val="007C95"/>
              </a:solidFill>
            </a:endParaRPr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909638" y="600075"/>
            <a:ext cx="27776487" cy="3578225"/>
            <a:chOff x="909638" y="600075"/>
            <a:chExt cx="27776487" cy="3578225"/>
          </a:xfrm>
        </p:grpSpPr>
        <p:pic>
          <p:nvPicPr>
            <p:cNvPr id="17" name="Bild 6" descr="BMBF_RGB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638" y="600075"/>
              <a:ext cx="4678362" cy="357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Bild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6550" y="1536700"/>
              <a:ext cx="4222750" cy="1675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Bild 6" descr="LAMA_Logo_rgb_e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8725" y="1795463"/>
              <a:ext cx="14757400" cy="1784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044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9936163"/>
            <a:ext cx="30275213" cy="32875537"/>
          </a:xfrm>
          <a:prstGeom prst="rect">
            <a:avLst/>
          </a:prstGeom>
          <a:solidFill>
            <a:srgbClr val="F9B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1524000" y="9936163"/>
            <a:ext cx="27233563" cy="29891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de-DE">
                <a:solidFill>
                  <a:srgbClr val="FFFFFF"/>
                </a:solidFill>
                <a:ea typeface="ヒラギノ角ゴ Pro W3" charset="-128"/>
              </a:rPr>
              <a:t>±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4260850"/>
            <a:ext cx="30275213" cy="5688013"/>
          </a:xfrm>
          <a:prstGeom prst="rect">
            <a:avLst/>
          </a:prstGeom>
          <a:solidFill>
            <a:srgbClr val="006F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de-DE">
                <a:solidFill>
                  <a:srgbClr val="FFFFFF"/>
                </a:solidFill>
                <a:ea typeface="ヒラギノ角ゴ Pro W3" charset="-128"/>
              </a:rPr>
              <a:t> </a:t>
            </a:r>
          </a:p>
        </p:txBody>
      </p:sp>
      <p:sp>
        <p:nvSpPr>
          <p:cNvPr id="9" name="Rechteck 8"/>
          <p:cNvSpPr/>
          <p:nvPr/>
        </p:nvSpPr>
        <p:spPr>
          <a:xfrm>
            <a:off x="1517650" y="5083175"/>
            <a:ext cx="27225625" cy="4060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r>
              <a:rPr lang="de-DE">
                <a:solidFill>
                  <a:srgbClr val="FFFFFF"/>
                </a:solidFill>
                <a:ea typeface="ヒラギノ角ゴ Pro W3" charset="-128"/>
              </a:rPr>
              <a:t>    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ctr" defTabSz="2087563" rtl="0" eaLnBrk="1" fontAlgn="base" hangingPunct="1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1565275" indent="-1565275" algn="l" defTabSz="20875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3392488" indent="-1304925" algn="l" defTabSz="20875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5219700" indent="-1042988" algn="l" defTabSz="20875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7307263" indent="-1042988" algn="l" defTabSz="20875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9396413" indent="-1042988" algn="l" defTabSz="20875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1917700" y="10636250"/>
            <a:ext cx="122301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8775" indent="-35877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4400"/>
              </a:lnSpc>
              <a:buSzPct val="100000"/>
              <a:buFontTx/>
              <a:buBlip>
                <a:blip r:embed="rId2"/>
              </a:buBlip>
            </a:pPr>
            <a:r>
              <a:rPr lang="de-DE" sz="3600" b="1">
                <a:solidFill>
                  <a:srgbClr val="007C95"/>
                </a:solidFill>
              </a:rPr>
              <a:t>Headline 36 Pt. </a:t>
            </a:r>
            <a:br>
              <a:rPr lang="de-DE" sz="3600" b="1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Line Distance 44 Pt.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1917700" y="12255500"/>
            <a:ext cx="12230100" cy="257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8775" indent="-35877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4400"/>
              </a:lnSpc>
              <a:buSzPct val="100000"/>
              <a:buFontTx/>
              <a:buBlip>
                <a:blip r:embed="rId3"/>
              </a:buBlip>
            </a:pPr>
            <a:r>
              <a:rPr lang="de-DE" sz="3600" b="1">
                <a:solidFill>
                  <a:srgbClr val="007C95"/>
                </a:solidFill>
              </a:rPr>
              <a:t>Target 14</a:t>
            </a:r>
            <a:r>
              <a:rPr lang="de-DE" sz="3600">
                <a:solidFill>
                  <a:srgbClr val="007C95"/>
                </a:solidFill>
              </a:rPr>
              <a:t/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restore by 2020 ecosystems that provide essential services, including services </a:t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related to water, and contribute to health, livelihoods and well-being, </a:t>
            </a:r>
            <a:br>
              <a:rPr lang="de-DE" sz="3600">
                <a:solidFill>
                  <a:srgbClr val="007C95"/>
                </a:solidFill>
              </a:rPr>
            </a:br>
            <a:endParaRPr lang="de-DE" sz="3600">
              <a:solidFill>
                <a:srgbClr val="007C95"/>
              </a:solidFill>
            </a:endParaRPr>
          </a:p>
          <a:p>
            <a:pPr>
              <a:lnSpc>
                <a:spcPts val="4400"/>
              </a:lnSpc>
              <a:buSzPct val="100000"/>
              <a:buFontTx/>
              <a:buBlip>
                <a:blip r:embed="rId3"/>
              </a:buBlip>
            </a:pPr>
            <a:r>
              <a:rPr lang="de-DE" sz="3600" b="1">
                <a:solidFill>
                  <a:srgbClr val="007C95"/>
                </a:solidFill>
              </a:rPr>
              <a:t>Target 15</a:t>
            </a:r>
            <a:r>
              <a:rPr lang="de-DE" sz="3600">
                <a:solidFill>
                  <a:srgbClr val="007C95"/>
                </a:solidFill>
              </a:rPr>
              <a:t/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restore at least 15 % of degraded ecosystems by 2020, </a:t>
            </a:r>
          </a:p>
          <a:p>
            <a:pPr>
              <a:lnSpc>
                <a:spcPts val="4400"/>
              </a:lnSpc>
              <a:buSzPct val="100000"/>
              <a:buFontTx/>
              <a:buBlip>
                <a:blip r:embed="rId3"/>
              </a:buBlip>
            </a:pPr>
            <a:endParaRPr lang="de-DE" sz="3600">
              <a:solidFill>
                <a:srgbClr val="007C95"/>
              </a:solidFill>
            </a:endParaRPr>
          </a:p>
          <a:p>
            <a:pPr>
              <a:lnSpc>
                <a:spcPts val="4400"/>
              </a:lnSpc>
              <a:buSzPct val="100000"/>
              <a:buFontTx/>
              <a:buBlip>
                <a:blip r:embed="rId3"/>
              </a:buBlip>
            </a:pPr>
            <a:r>
              <a:rPr lang="de-DE" sz="3600" b="1">
                <a:solidFill>
                  <a:srgbClr val="007C95"/>
                </a:solidFill>
              </a:rPr>
              <a:t>Target 7</a:t>
            </a:r>
            <a:r>
              <a:rPr lang="de-DE" sz="3600">
                <a:solidFill>
                  <a:srgbClr val="007C95"/>
                </a:solidFill>
              </a:rPr>
              <a:t/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by 2020 areas under agriculture, aquaculture and forestry are managed sustainably, </a:t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ensuring conservation of biodiversity.</a:t>
            </a:r>
          </a:p>
        </p:txBody>
      </p:sp>
      <p:sp>
        <p:nvSpPr>
          <p:cNvPr id="7" name="Rechteck 6"/>
          <p:cNvSpPr/>
          <p:nvPr/>
        </p:nvSpPr>
        <p:spPr>
          <a:xfrm>
            <a:off x="2249488" y="5630863"/>
            <a:ext cx="27225625" cy="2935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1000"/>
              </a:lnSpc>
            </a:pPr>
            <a:r>
              <a:rPr lang="de-DE" sz="85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HEADLINE (CAPITAL LETTERS) 85 PT. </a:t>
            </a:r>
          </a:p>
          <a:p>
            <a:pPr>
              <a:lnSpc>
                <a:spcPts val="11000"/>
              </a:lnSpc>
            </a:pPr>
            <a:r>
              <a:rPr lang="de-DE" sz="8500" b="1">
                <a:solidFill>
                  <a:srgbClr val="007C95"/>
                </a:solidFill>
                <a:latin typeface="Calibri" pitchFamily="34" charset="0"/>
                <a:cs typeface="Calibri" pitchFamily="34" charset="0"/>
              </a:rPr>
              <a:t>LINE DISTANCE 110 PT.</a:t>
            </a:r>
          </a:p>
        </p:txBody>
      </p:sp>
      <p:sp>
        <p:nvSpPr>
          <p:cNvPr id="7173" name="Rectangle 3"/>
          <p:cNvSpPr txBox="1">
            <a:spLocks noChangeArrowheads="1"/>
          </p:cNvSpPr>
          <p:nvPr/>
        </p:nvSpPr>
        <p:spPr bwMode="auto">
          <a:xfrm>
            <a:off x="15562263" y="10636250"/>
            <a:ext cx="12466637" cy="274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8775" indent="-35877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37931725" indent="-37474525"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>
              <a:lnSpc>
                <a:spcPts val="4400"/>
              </a:lnSpc>
              <a:buSzPct val="100000"/>
              <a:buFontTx/>
              <a:buBlip>
                <a:blip r:embed="rId3"/>
              </a:buBlip>
            </a:pPr>
            <a:r>
              <a:rPr lang="de-DE" sz="3600" b="1">
                <a:solidFill>
                  <a:srgbClr val="007C95"/>
                </a:solidFill>
              </a:rPr>
              <a:t>SuMaRiO (Sustainable Management of River Oases </a:t>
            </a:r>
            <a:br>
              <a:rPr lang="de-DE" sz="3600" b="1">
                <a:solidFill>
                  <a:srgbClr val="007C95"/>
                </a:solidFill>
              </a:rPr>
            </a:br>
            <a:r>
              <a:rPr lang="de-DE" sz="3600" b="1">
                <a:solidFill>
                  <a:srgbClr val="007C95"/>
                </a:solidFill>
              </a:rPr>
              <a:t>along the Tarim River | China)</a:t>
            </a:r>
            <a:br>
              <a:rPr lang="de-DE" sz="3600" b="1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0000"/>
                </a:solidFill>
              </a:rPr>
              <a:t>The overarching goal of SuMaRiO is to support oasis management along the Tarim </a:t>
            </a:r>
            <a:br>
              <a:rPr lang="de-DE" sz="3600">
                <a:solidFill>
                  <a:srgbClr val="000000"/>
                </a:solidFill>
              </a:rPr>
            </a:br>
            <a:r>
              <a:rPr lang="de-DE" sz="3600">
                <a:solidFill>
                  <a:srgbClr val="000000"/>
                </a:solidFill>
              </a:rPr>
              <a:t>River in the Northwest of China under conditions of climatic and societal changes. </a:t>
            </a:r>
            <a:br>
              <a:rPr lang="de-DE" sz="3600">
                <a:solidFill>
                  <a:srgbClr val="000000"/>
                </a:solidFill>
              </a:rPr>
            </a:br>
            <a:r>
              <a:rPr lang="de-DE" sz="3600">
                <a:solidFill>
                  <a:srgbClr val="000000"/>
                </a:solidFill>
              </a:rPr>
              <a:t>The contribution to the aspect of restoration is the research on suitable irrigation methods for soils under the pressure of salinity and to investigate the possibilities </a:t>
            </a:r>
            <a:br>
              <a:rPr lang="de-DE" sz="3600">
                <a:solidFill>
                  <a:srgbClr val="000000"/>
                </a:solidFill>
              </a:rPr>
            </a:br>
            <a:r>
              <a:rPr lang="de-DE" sz="3600">
                <a:solidFill>
                  <a:srgbClr val="000000"/>
                </a:solidFill>
              </a:rPr>
              <a:t>of replanting saline soils with endemic crop plants.</a:t>
            </a:r>
            <a:r>
              <a:rPr lang="de-DE" sz="3600"/>
              <a:t> </a:t>
            </a:r>
            <a:br>
              <a:rPr lang="de-DE" sz="3600"/>
            </a:br>
            <a:endParaRPr lang="de-DE" sz="3600"/>
          </a:p>
          <a:p>
            <a:pPr>
              <a:lnSpc>
                <a:spcPts val="4400"/>
              </a:lnSpc>
              <a:buSzPct val="100000"/>
              <a:buFontTx/>
              <a:buBlip>
                <a:blip r:embed="rId3"/>
              </a:buBlip>
            </a:pPr>
            <a:r>
              <a:rPr lang="de-DE" sz="3600">
                <a:solidFill>
                  <a:srgbClr val="007C95"/>
                </a:solidFill>
              </a:rPr>
              <a:t>Further information: </a:t>
            </a:r>
            <a:br>
              <a:rPr lang="de-DE" sz="3600">
                <a:solidFill>
                  <a:srgbClr val="007C95"/>
                </a:solidFill>
              </a:rPr>
            </a:br>
            <a:r>
              <a:rPr lang="de-DE" sz="3600">
                <a:solidFill>
                  <a:srgbClr val="007C95"/>
                </a:solidFill>
              </a:rPr>
              <a:t>www.sustainable-landmanagement.net (Module A, Regional Projects, SuMaRiO)</a:t>
            </a:r>
          </a:p>
          <a:p>
            <a:pPr>
              <a:lnSpc>
                <a:spcPts val="4400"/>
              </a:lnSpc>
              <a:buSzPct val="100000"/>
              <a:buFontTx/>
              <a:buBlip>
                <a:blip r:embed="rId3"/>
              </a:buBlip>
            </a:pPr>
            <a:endParaRPr lang="de-DE" sz="3600" b="1">
              <a:solidFill>
                <a:srgbClr val="007C9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0423_GLUES_Powerpointvorlage_Poster_A0_blanko">
  <a:themeElements>
    <a:clrScheme name="Petrol">
      <a:dk1>
        <a:srgbClr val="007C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120423_GLUES_Powerpointvorlage_Poster_A0_blanko</Template>
  <TotalTime>0</TotalTime>
  <Words>26</Words>
  <Application>Microsoft Office PowerPoint</Application>
  <PresentationFormat>Benutzerdefiniert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120423_GLUES_Powerpointvorlage_Poster_A0_blanko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Werntze werntze</dc:creator>
  <cp:lastModifiedBy>Monica Jeaneth Diaz Baptista diazbapt</cp:lastModifiedBy>
  <cp:revision>3</cp:revision>
  <dcterms:created xsi:type="dcterms:W3CDTF">2012-04-24T06:59:46Z</dcterms:created>
  <dcterms:modified xsi:type="dcterms:W3CDTF">2012-11-06T11:18:13Z</dcterms:modified>
</cp:coreProperties>
</file>